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301" r:id="rId6"/>
    <p:sldId id="304" r:id="rId7"/>
    <p:sldId id="262" r:id="rId8"/>
    <p:sldId id="305" r:id="rId9"/>
    <p:sldId id="263" r:id="rId10"/>
    <p:sldId id="290" r:id="rId11"/>
    <p:sldId id="265" r:id="rId12"/>
    <p:sldId id="266" r:id="rId13"/>
    <p:sldId id="308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1"/>
                <c:pt idx="0">
                  <c:v># of Claims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1"/>
                <c:pt idx="0">
                  <c:v># of Claims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1"/>
                <c:pt idx="0">
                  <c:v># of Claims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915928"/>
        <c:axId val="275916320"/>
        <c:axId val="0"/>
      </c:bar3DChart>
      <c:catAx>
        <c:axId val="275915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916320"/>
        <c:crosses val="autoZero"/>
        <c:auto val="1"/>
        <c:lblAlgn val="ctr"/>
        <c:lblOffset val="100"/>
        <c:noMultiLvlLbl val="0"/>
      </c:catAx>
      <c:valAx>
        <c:axId val="27591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915928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2748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Overexertion</c:v>
                </c:pt>
                <c:pt idx="1">
                  <c:v>Slip &amp; falls</c:v>
                </c:pt>
                <c:pt idx="2">
                  <c:v>Cuts/Punctures</c:v>
                </c:pt>
                <c:pt idx="3">
                  <c:v>Struck Bys</c:v>
                </c:pt>
                <c:pt idx="4">
                  <c:v>Struck Against</c:v>
                </c:pt>
                <c:pt idx="5">
                  <c:v>Contact with</c:v>
                </c:pt>
                <c:pt idx="6">
                  <c:v>Caught Between</c:v>
                </c:pt>
                <c:pt idx="7">
                  <c:v>Eye Injuries</c:v>
                </c:pt>
                <c:pt idx="8">
                  <c:v>Vehicle Accidents</c:v>
                </c:pt>
                <c:pt idx="9">
                  <c:v>Exposures</c:v>
                </c:pt>
                <c:pt idx="10">
                  <c:v>Repetitive Motion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Sheet1!$A$2:$A$12</c:f>
              <c:strCache>
                <c:ptCount val="11"/>
                <c:pt idx="0">
                  <c:v>Overexertion</c:v>
                </c:pt>
                <c:pt idx="1">
                  <c:v>Slip &amp; falls</c:v>
                </c:pt>
                <c:pt idx="2">
                  <c:v>Cuts/Punctures</c:v>
                </c:pt>
                <c:pt idx="3">
                  <c:v>Struck Bys</c:v>
                </c:pt>
                <c:pt idx="4">
                  <c:v>Struck Against</c:v>
                </c:pt>
                <c:pt idx="5">
                  <c:v>Contact with</c:v>
                </c:pt>
                <c:pt idx="6">
                  <c:v>Caught Between</c:v>
                </c:pt>
                <c:pt idx="7">
                  <c:v>Eye Injuries</c:v>
                </c:pt>
                <c:pt idx="8">
                  <c:v>Vehicle Accidents</c:v>
                </c:pt>
                <c:pt idx="9">
                  <c:v>Exposures</c:v>
                </c:pt>
                <c:pt idx="10">
                  <c:v>Repetitive Motion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Overexertion</c:v>
                </c:pt>
                <c:pt idx="1">
                  <c:v>Slip &amp; falls</c:v>
                </c:pt>
                <c:pt idx="2">
                  <c:v>Cuts/Punctures</c:v>
                </c:pt>
                <c:pt idx="3">
                  <c:v>Struck Bys</c:v>
                </c:pt>
                <c:pt idx="4">
                  <c:v>Struck Against</c:v>
                </c:pt>
                <c:pt idx="5">
                  <c:v>Contact with</c:v>
                </c:pt>
                <c:pt idx="6">
                  <c:v>Caught Between</c:v>
                </c:pt>
                <c:pt idx="7">
                  <c:v>Eye Injuries</c:v>
                </c:pt>
                <c:pt idx="8">
                  <c:v>Vehicle Accidents</c:v>
                </c:pt>
                <c:pt idx="9">
                  <c:v>Exposures</c:v>
                </c:pt>
                <c:pt idx="10">
                  <c:v>Repetitive Motion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861344"/>
        <c:axId val="275861736"/>
        <c:axId val="0"/>
      </c:bar3DChart>
      <c:catAx>
        <c:axId val="27586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275861736"/>
        <c:crosses val="autoZero"/>
        <c:auto val="1"/>
        <c:lblAlgn val="ctr"/>
        <c:lblOffset val="100"/>
        <c:noMultiLvlLbl val="0"/>
      </c:catAx>
      <c:valAx>
        <c:axId val="275861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86134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4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Yrs Combined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Overexertion</c:v>
                </c:pt>
                <c:pt idx="1">
                  <c:v>Slip &amp; falls</c:v>
                </c:pt>
                <c:pt idx="2">
                  <c:v>Cuts/Punctures</c:v>
                </c:pt>
                <c:pt idx="3">
                  <c:v>Struck Bys</c:v>
                </c:pt>
                <c:pt idx="4">
                  <c:v>Struck Against</c:v>
                </c:pt>
                <c:pt idx="5">
                  <c:v>Contact with</c:v>
                </c:pt>
                <c:pt idx="6">
                  <c:v>Caught Between</c:v>
                </c:pt>
                <c:pt idx="7">
                  <c:v>Eye Injuries</c:v>
                </c:pt>
                <c:pt idx="8">
                  <c:v>Vehicle Accidents</c:v>
                </c:pt>
                <c:pt idx="9">
                  <c:v>Exposures</c:v>
                </c:pt>
                <c:pt idx="10">
                  <c:v>Illness </c:v>
                </c:pt>
                <c:pt idx="11">
                  <c:v>Misc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0.32</c:v>
                </c:pt>
                <c:pt idx="1">
                  <c:v>0.28999999999999998</c:v>
                </c:pt>
                <c:pt idx="2">
                  <c:v>0.09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0.05</c:v>
                </c:pt>
                <c:pt idx="6">
                  <c:v>0.04</c:v>
                </c:pt>
                <c:pt idx="7">
                  <c:v>0.01</c:v>
                </c:pt>
                <c:pt idx="8">
                  <c:v>0.02</c:v>
                </c:pt>
                <c:pt idx="9">
                  <c:v>0.01</c:v>
                </c:pt>
                <c:pt idx="10">
                  <c:v>0.01</c:v>
                </c:pt>
                <c:pt idx="11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1">
          <a:noFill/>
        </a:ln>
      </c:spPr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623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Lifting</c:v>
                </c:pt>
                <c:pt idx="1">
                  <c:v>Push/Pull</c:v>
                </c:pt>
                <c:pt idx="2">
                  <c:v>Bend/Twist</c:v>
                </c:pt>
                <c:pt idx="3">
                  <c:v>Holding/Carrying</c:v>
                </c:pt>
                <c:pt idx="4">
                  <c:v>Reaching</c:v>
                </c:pt>
                <c:pt idx="5">
                  <c:v>Using tools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Lifting</c:v>
                </c:pt>
                <c:pt idx="1">
                  <c:v>Push/Pull</c:v>
                </c:pt>
                <c:pt idx="2">
                  <c:v>Bend/Twist</c:v>
                </c:pt>
                <c:pt idx="3">
                  <c:v>Holding/Carrying</c:v>
                </c:pt>
                <c:pt idx="4">
                  <c:v>Reaching</c:v>
                </c:pt>
                <c:pt idx="5">
                  <c:v>Using tools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Lifting</c:v>
                </c:pt>
                <c:pt idx="1">
                  <c:v>Push/Pull</c:v>
                </c:pt>
                <c:pt idx="2">
                  <c:v>Bend/Twist</c:v>
                </c:pt>
                <c:pt idx="3">
                  <c:v>Holding/Carrying</c:v>
                </c:pt>
                <c:pt idx="4">
                  <c:v>Reaching</c:v>
                </c:pt>
                <c:pt idx="5">
                  <c:v>Using tools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862520"/>
        <c:axId val="275863304"/>
        <c:axId val="0"/>
      </c:bar3DChart>
      <c:catAx>
        <c:axId val="275862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863304"/>
        <c:crosses val="autoZero"/>
        <c:auto val="1"/>
        <c:lblAlgn val="ctr"/>
        <c:lblOffset val="100"/>
        <c:noMultiLvlLbl val="0"/>
      </c:catAx>
      <c:valAx>
        <c:axId val="275863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862520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4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Liquids</c:v>
                </c:pt>
                <c:pt idx="1">
                  <c:v>Ice/Snow</c:v>
                </c:pt>
                <c:pt idx="2">
                  <c:v>Objects</c:v>
                </c:pt>
                <c:pt idx="3">
                  <c:v>Stairs</c:v>
                </c:pt>
                <c:pt idx="4">
                  <c:v>Uneven Surface</c:v>
                </c:pt>
                <c:pt idx="5">
                  <c:v>Ladders</c:v>
                </c:pt>
                <c:pt idx="6">
                  <c:v>Different Levels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Liquids</c:v>
                </c:pt>
                <c:pt idx="1">
                  <c:v>Ice/Snow</c:v>
                </c:pt>
                <c:pt idx="2">
                  <c:v>Objects</c:v>
                </c:pt>
                <c:pt idx="3">
                  <c:v>Stairs</c:v>
                </c:pt>
                <c:pt idx="4">
                  <c:v>Uneven Surface</c:v>
                </c:pt>
                <c:pt idx="5">
                  <c:v>Ladders</c:v>
                </c:pt>
                <c:pt idx="6">
                  <c:v>Different Levels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Liquids</c:v>
                </c:pt>
                <c:pt idx="1">
                  <c:v>Ice/Snow</c:v>
                </c:pt>
                <c:pt idx="2">
                  <c:v>Objects</c:v>
                </c:pt>
                <c:pt idx="3">
                  <c:v>Stairs</c:v>
                </c:pt>
                <c:pt idx="4">
                  <c:v>Uneven Surface</c:v>
                </c:pt>
                <c:pt idx="5">
                  <c:v>Ladders</c:v>
                </c:pt>
                <c:pt idx="6">
                  <c:v>Different Levels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864088"/>
        <c:axId val="277246672"/>
        <c:axId val="0"/>
      </c:bar3DChart>
      <c:catAx>
        <c:axId val="275864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246672"/>
        <c:crosses val="autoZero"/>
        <c:auto val="1"/>
        <c:lblAlgn val="ctr"/>
        <c:lblOffset val="100"/>
        <c:noMultiLvlLbl val="0"/>
      </c:catAx>
      <c:valAx>
        <c:axId val="27724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86408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946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Sharp Surfaces</c:v>
                </c:pt>
                <c:pt idx="1">
                  <c:v>Sharp Objects</c:v>
                </c:pt>
                <c:pt idx="2">
                  <c:v>Broken Glass</c:v>
                </c:pt>
                <c:pt idx="3">
                  <c:v>Using Hand Tools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Sharp Surfaces</c:v>
                </c:pt>
                <c:pt idx="1">
                  <c:v>Sharp Objects</c:v>
                </c:pt>
                <c:pt idx="2">
                  <c:v>Broken Glass</c:v>
                </c:pt>
                <c:pt idx="3">
                  <c:v>Using Hand Tools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Sharp Surfaces</c:v>
                </c:pt>
                <c:pt idx="1">
                  <c:v>Sharp Objects</c:v>
                </c:pt>
                <c:pt idx="2">
                  <c:v>Broken Glass</c:v>
                </c:pt>
                <c:pt idx="3">
                  <c:v>Using Hand Tools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7247456"/>
        <c:axId val="277247848"/>
        <c:axId val="0"/>
      </c:bar3DChart>
      <c:catAx>
        <c:axId val="2772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247848"/>
        <c:crosses val="autoZero"/>
        <c:auto val="1"/>
        <c:lblAlgn val="ctr"/>
        <c:lblOffset val="100"/>
        <c:noMultiLvlLbl val="0"/>
      </c:catAx>
      <c:valAx>
        <c:axId val="277247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724745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946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240066974386824E-2"/>
          <c:y val="4.2208975638608551E-2"/>
          <c:w val="0.83078751342161783"/>
          <c:h val="0.574466941632293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Head</c:v>
                </c:pt>
                <c:pt idx="1">
                  <c:v>Face</c:v>
                </c:pt>
                <c:pt idx="2">
                  <c:v>Eyes</c:v>
                </c:pt>
                <c:pt idx="3">
                  <c:v>Neck</c:v>
                </c:pt>
                <c:pt idx="4">
                  <c:v>Shoulders</c:v>
                </c:pt>
                <c:pt idx="5">
                  <c:v>Chest</c:v>
                </c:pt>
                <c:pt idx="6">
                  <c:v>Upper Arm</c:v>
                </c:pt>
                <c:pt idx="7">
                  <c:v>Elbow</c:v>
                </c:pt>
                <c:pt idx="8">
                  <c:v>Lower Arm</c:v>
                </c:pt>
                <c:pt idx="9">
                  <c:v>Wrist</c:v>
                </c:pt>
                <c:pt idx="10">
                  <c:v>Hand</c:v>
                </c:pt>
                <c:pt idx="11">
                  <c:v>Fingers/Thumbs</c:v>
                </c:pt>
                <c:pt idx="12">
                  <c:v>Upper Back</c:v>
                </c:pt>
                <c:pt idx="13">
                  <c:v>Back</c:v>
                </c:pt>
                <c:pt idx="14">
                  <c:v>Hips</c:v>
                </c:pt>
                <c:pt idx="15">
                  <c:v>Thighs</c:v>
                </c:pt>
                <c:pt idx="16">
                  <c:v>Knees</c:v>
                </c:pt>
                <c:pt idx="17">
                  <c:v>Lower Leg</c:v>
                </c:pt>
                <c:pt idx="18">
                  <c:v>Ankles</c:v>
                </c:pt>
                <c:pt idx="19">
                  <c:v>Feet/toes</c:v>
                </c:pt>
                <c:pt idx="20">
                  <c:v>Soft Tissue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Head</c:v>
                </c:pt>
                <c:pt idx="1">
                  <c:v>Face</c:v>
                </c:pt>
                <c:pt idx="2">
                  <c:v>Eyes</c:v>
                </c:pt>
                <c:pt idx="3">
                  <c:v>Neck</c:v>
                </c:pt>
                <c:pt idx="4">
                  <c:v>Shoulders</c:v>
                </c:pt>
                <c:pt idx="5">
                  <c:v>Chest</c:v>
                </c:pt>
                <c:pt idx="6">
                  <c:v>Upper Arm</c:v>
                </c:pt>
                <c:pt idx="7">
                  <c:v>Elbow</c:v>
                </c:pt>
                <c:pt idx="8">
                  <c:v>Lower Arm</c:v>
                </c:pt>
                <c:pt idx="9">
                  <c:v>Wrist</c:v>
                </c:pt>
                <c:pt idx="10">
                  <c:v>Hand</c:v>
                </c:pt>
                <c:pt idx="11">
                  <c:v>Fingers/Thumbs</c:v>
                </c:pt>
                <c:pt idx="12">
                  <c:v>Upper Back</c:v>
                </c:pt>
                <c:pt idx="13">
                  <c:v>Back</c:v>
                </c:pt>
                <c:pt idx="14">
                  <c:v>Hips</c:v>
                </c:pt>
                <c:pt idx="15">
                  <c:v>Thighs</c:v>
                </c:pt>
                <c:pt idx="16">
                  <c:v>Knees</c:v>
                </c:pt>
                <c:pt idx="17">
                  <c:v>Lower Leg</c:v>
                </c:pt>
                <c:pt idx="18">
                  <c:v>Ankles</c:v>
                </c:pt>
                <c:pt idx="19">
                  <c:v>Feet/toes</c:v>
                </c:pt>
                <c:pt idx="20">
                  <c:v>Soft Tissue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Head</c:v>
                </c:pt>
                <c:pt idx="1">
                  <c:v>Face</c:v>
                </c:pt>
                <c:pt idx="2">
                  <c:v>Eyes</c:v>
                </c:pt>
                <c:pt idx="3">
                  <c:v>Neck</c:v>
                </c:pt>
                <c:pt idx="4">
                  <c:v>Shoulders</c:v>
                </c:pt>
                <c:pt idx="5">
                  <c:v>Chest</c:v>
                </c:pt>
                <c:pt idx="6">
                  <c:v>Upper Arm</c:v>
                </c:pt>
                <c:pt idx="7">
                  <c:v>Elbow</c:v>
                </c:pt>
                <c:pt idx="8">
                  <c:v>Lower Arm</c:v>
                </c:pt>
                <c:pt idx="9">
                  <c:v>Wrist</c:v>
                </c:pt>
                <c:pt idx="10">
                  <c:v>Hand</c:v>
                </c:pt>
                <c:pt idx="11">
                  <c:v>Fingers/Thumbs</c:v>
                </c:pt>
                <c:pt idx="12">
                  <c:v>Upper Back</c:v>
                </c:pt>
                <c:pt idx="13">
                  <c:v>Back</c:v>
                </c:pt>
                <c:pt idx="14">
                  <c:v>Hips</c:v>
                </c:pt>
                <c:pt idx="15">
                  <c:v>Thighs</c:v>
                </c:pt>
                <c:pt idx="16">
                  <c:v>Knees</c:v>
                </c:pt>
                <c:pt idx="17">
                  <c:v>Lower Leg</c:v>
                </c:pt>
                <c:pt idx="18">
                  <c:v>Ankles</c:v>
                </c:pt>
                <c:pt idx="19">
                  <c:v>Feet/toes</c:v>
                </c:pt>
                <c:pt idx="20">
                  <c:v>Soft Tissue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7248632"/>
        <c:axId val="277249024"/>
        <c:axId val="0"/>
      </c:bar3DChart>
      <c:catAx>
        <c:axId val="277248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399" baseline="0"/>
            </a:pPr>
            <a:endParaRPr lang="en-US"/>
          </a:p>
        </c:txPr>
        <c:crossAx val="277249024"/>
        <c:crosses val="autoZero"/>
        <c:auto val="1"/>
        <c:lblAlgn val="ctr"/>
        <c:lblOffset val="100"/>
        <c:noMultiLvlLbl val="0"/>
      </c:catAx>
      <c:valAx>
        <c:axId val="27724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724863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4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269195895967548"/>
          <c:y val="5.4114285714285733E-2"/>
          <c:w val="0.58730804104032286"/>
          <c:h val="0.72994510686164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Costs Incurred (Undeveloped)</c:v>
                </c:pt>
                <c:pt idx="1">
                  <c:v>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&quot;$&quot;#,##0_);[Red]\(&quot;$&quot;#,##0\)">
                  <c:v>230458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Costs Incurred (Undeveloped)</c:v>
                </c:pt>
                <c:pt idx="1">
                  <c:v> 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 formatCode="&quot;$&quot;#,##0_);[Red]\(&quot;$&quot;#,##0\)">
                  <c:v>266789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Costs Incurred (Undeveloped)</c:v>
                </c:pt>
                <c:pt idx="1">
                  <c:v> 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 formatCode="&quot;$&quot;#,##0_);[Red]\(&quot;$&quot;#,##0\)">
                  <c:v>345821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917104"/>
        <c:axId val="275917496"/>
        <c:axId val="0"/>
      </c:bar3DChart>
      <c:catAx>
        <c:axId val="27591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917496"/>
        <c:crosses val="autoZero"/>
        <c:auto val="1"/>
        <c:lblAlgn val="ctr"/>
        <c:lblOffset val="100"/>
        <c:noMultiLvlLbl val="0"/>
      </c:catAx>
      <c:valAx>
        <c:axId val="275917496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275917104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278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1"/>
                <c:pt idx="0">
                  <c:v># of Claims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1"/>
                <c:pt idx="0">
                  <c:v># of Claims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1"/>
                <c:pt idx="0">
                  <c:v># of Claims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918280"/>
        <c:axId val="275918672"/>
        <c:axId val="0"/>
      </c:bar3DChart>
      <c:catAx>
        <c:axId val="275918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918672"/>
        <c:crosses val="autoZero"/>
        <c:auto val="1"/>
        <c:lblAlgn val="ctr"/>
        <c:lblOffset val="100"/>
        <c:noMultiLvlLbl val="0"/>
      </c:catAx>
      <c:valAx>
        <c:axId val="275918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918280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  <c:showDLblsOverMax val="0"/>
  </c:chart>
  <c:txPr>
    <a:bodyPr/>
    <a:lstStyle/>
    <a:p>
      <a:pPr>
        <a:defRPr sz="2856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1"/>
                <c:pt idx="0">
                  <c:v>Costs Paid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&quot;$&quot;#,##0_);[Red]\(&quot;$&quot;#,##0\)">
                  <c:v>127542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1"/>
                <c:pt idx="0">
                  <c:v>Costs Paid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 formatCode="&quot;$&quot;#,##0_);[Red]\(&quot;$&quot;#,##0\)">
                  <c:v>189444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Sheet1!$A$2:$A$3</c:f>
              <c:strCache>
                <c:ptCount val="1"/>
                <c:pt idx="0">
                  <c:v>Costs Paid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 formatCode="&quot;$&quot;#,##0_);[Red]\(&quot;$&quot;#,##0\)">
                  <c:v>210002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812488"/>
        <c:axId val="275812880"/>
        <c:axId val="0"/>
      </c:bar3DChart>
      <c:catAx>
        <c:axId val="27581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812880"/>
        <c:crosses val="autoZero"/>
        <c:auto val="1"/>
        <c:lblAlgn val="ctr"/>
        <c:lblOffset val="100"/>
        <c:noMultiLvlLbl val="0"/>
      </c:catAx>
      <c:valAx>
        <c:axId val="275812880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275812488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239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4E-3"/>
                  <c:y val="8.418097982683464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45679012345744E-2"/>
                  <c:y val="8.9793045148624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6107150457544164E-3"/>
                  <c:y val="0.1033466561356499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Lost Time</c:v>
                </c:pt>
                <c:pt idx="1">
                  <c:v>Medical Only</c:v>
                </c:pt>
                <c:pt idx="2">
                  <c:v>Record Only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713E-3"/>
                  <c:y val="8.9793045148624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45679012345744E-2"/>
                  <c:y val="8.418097982683464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3187646307725099E-3"/>
                  <c:y val="0.1145709445121492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Lost Time</c:v>
                </c:pt>
                <c:pt idx="1">
                  <c:v>Medical Only</c:v>
                </c:pt>
                <c:pt idx="2">
                  <c:v>Record Only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2012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6891891891891611E-3"/>
                  <c:y val="0.1032043143964644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4459459459459568E-3"/>
                  <c:y val="9.987514296432077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135135135135141E-2"/>
                  <c:y val="9.987514296432058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Lost Time</c:v>
                </c:pt>
                <c:pt idx="1">
                  <c:v>Medical Only</c:v>
                </c:pt>
                <c:pt idx="2">
                  <c:v>Record Only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813664"/>
        <c:axId val="275814056"/>
        <c:axId val="0"/>
      </c:bar3DChart>
      <c:catAx>
        <c:axId val="27581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814056"/>
        <c:crosses val="autoZero"/>
        <c:auto val="1"/>
        <c:lblAlgn val="ctr"/>
        <c:lblOffset val="100"/>
        <c:noMultiLvlLbl val="0"/>
      </c:catAx>
      <c:valAx>
        <c:axId val="275814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813664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29E-2"/>
                  <c:y val="0.109435273774885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# of days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35E-2"/>
                  <c:y val="0.1066292411139906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# of days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802469135802484E-2"/>
                  <c:y val="0.1066292411139907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# of days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814840"/>
        <c:axId val="275815232"/>
        <c:axId val="0"/>
      </c:bar3DChart>
      <c:catAx>
        <c:axId val="27581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815232"/>
        <c:crosses val="autoZero"/>
        <c:auto val="1"/>
        <c:lblAlgn val="ctr"/>
        <c:lblOffset val="100"/>
        <c:noMultiLvlLbl val="0"/>
      </c:catAx>
      <c:valAx>
        <c:axId val="27581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814840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29E-2"/>
                  <c:y val="0.109435273774885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# of days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35E-2"/>
                  <c:y val="0.1066292411139906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# of days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802469135802484E-2"/>
                  <c:y val="0.1066292411139907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1"/>
                <c:pt idx="0">
                  <c:v># of days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5816016"/>
        <c:axId val="276763176"/>
        <c:axId val="0"/>
      </c:bar3DChart>
      <c:catAx>
        <c:axId val="27581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6763176"/>
        <c:crosses val="autoZero"/>
        <c:auto val="1"/>
        <c:lblAlgn val="ctr"/>
        <c:lblOffset val="100"/>
        <c:noMultiLvlLbl val="0"/>
      </c:catAx>
      <c:valAx>
        <c:axId val="276763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81601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381469521366002E-2"/>
          <c:y val="3.7868259888566562E-2"/>
          <c:w val="0.84424898257099945"/>
          <c:h val="0.622231946006749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6765136"/>
        <c:axId val="276765528"/>
        <c:axId val="0"/>
      </c:bar3DChart>
      <c:catAx>
        <c:axId val="27676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6765528"/>
        <c:crosses val="autoZero"/>
        <c:auto val="1"/>
        <c:lblAlgn val="ctr"/>
        <c:lblOffset val="100"/>
        <c:noMultiLvlLbl val="0"/>
      </c:catAx>
      <c:valAx>
        <c:axId val="276765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676513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23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572480757321135E-2"/>
          <c:y val="4.9564229471316133E-2"/>
          <c:w val="0.84424898257099945"/>
          <c:h val="0.622231946006749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10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11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6766704"/>
        <c:axId val="275860560"/>
        <c:axId val="0"/>
      </c:bar3DChart>
      <c:catAx>
        <c:axId val="27676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860560"/>
        <c:crosses val="autoZero"/>
        <c:auto val="1"/>
        <c:lblAlgn val="ctr"/>
        <c:lblOffset val="100"/>
        <c:noMultiLvlLbl val="0"/>
      </c:catAx>
      <c:valAx>
        <c:axId val="27586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6766704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23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50AB91-DA37-4C2D-ADED-FAF077F954B0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A64985-3B23-4DB0-8295-7001FB88E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88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69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A22B-8BC7-4E6C-A121-32362A4F6AA6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5FCF-9B92-40A0-81ED-B0C635A567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7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89336-6E86-47CB-A953-643C4AE2EB24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09408-E9AE-4687-958C-6C8E85AA25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9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ED358-4A20-446D-9649-33243561DF48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9E4A-3D8E-436E-B9E9-BC05AC8201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4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B6F4-CE6E-4C86-AF46-5D5A7CFFC035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1376-F3FA-4FD6-AB03-8F5E89977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6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59EC-BDC8-49B1-8F0A-C8F200CE5250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0652-D5B8-4EC4-AF8D-CDF882F277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5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EBB0-737A-4076-99D4-B3462D26FBED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9605-ABDC-4F12-B00D-67B1B027F1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80D64-D841-4688-96F0-ED64ED72370C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A047D-215E-4ADE-8E00-491AB81B5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7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6607-6D6D-40E1-AD8D-B32595AA38FC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710F-3053-40D1-92CC-A3B9A76C9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3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C498-E9AB-4E86-8812-62C001DB9ED7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EC52-5C98-4A46-A75B-AF5D94230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4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6761-E95C-4064-AA09-079EC2BD734E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1A7A-2073-4FA0-9CA8-34175F283C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8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C476-D1D5-41FC-8103-8A36DB512730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47CE4-C187-435C-9194-B20BCE909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0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8A23BB-2151-4333-A67B-45CB11994169}" type="datetimeFigureOut">
              <a:rPr lang="en-US"/>
              <a:pPr>
                <a:defRPr/>
              </a:pPr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32B68F-F0B4-44F3-9C1F-362A24CE40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Department XXX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Three Year Comparison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Injury/Incident Comparisons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July 1, 2012</a:t>
            </a:r>
          </a:p>
        </p:txBody>
      </p:sp>
      <p:pic>
        <p:nvPicPr>
          <p:cNvPr id="2051" name="Picture 4" descr="Yale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239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F69C8-6774-4623-B5A2-398AB001785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Types of Injury Activities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053772"/>
              </p:ext>
            </p:extLst>
          </p:nvPr>
        </p:nvGraphicFramePr>
        <p:xfrm>
          <a:off x="304800" y="1371600"/>
          <a:ext cx="8458200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08772-0342-42EE-B7A2-9AFA32300BCC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Breakdown of Overexertion 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995864"/>
              </p:ext>
            </p:extLst>
          </p:nvPr>
        </p:nvGraphicFramePr>
        <p:xfrm>
          <a:off x="203200" y="1270000"/>
          <a:ext cx="82296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4A44D-A39E-42F0-A07D-F3F02EF240B4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Breakdown of Slip, Trips &amp; Falls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199721"/>
              </p:ext>
            </p:extLst>
          </p:nvPr>
        </p:nvGraphicFramePr>
        <p:xfrm>
          <a:off x="431800" y="1651000"/>
          <a:ext cx="8280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B1FC3-E788-4DE6-A579-7082BE123B9D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Breakdown of Cuts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384410"/>
              </p:ext>
            </p:extLst>
          </p:nvPr>
        </p:nvGraphicFramePr>
        <p:xfrm>
          <a:off x="431800" y="1651000"/>
          <a:ext cx="8280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B1FC3-E788-4DE6-A579-7082BE123B9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Injured Body Part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563423"/>
              </p:ext>
            </p:extLst>
          </p:nvPr>
        </p:nvGraphicFramePr>
        <p:xfrm>
          <a:off x="152400" y="12192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0EB8E-9F3D-4AC4-975C-544318522E6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Workers’ Compensation Claims </a:t>
            </a:r>
            <a:br>
              <a:rPr lang="en-US" sz="3600" dirty="0" smtClean="0"/>
            </a:br>
            <a:r>
              <a:rPr lang="en-US" sz="3600" dirty="0" smtClean="0"/>
              <a:t>Three Year Comparison</a:t>
            </a:r>
          </a:p>
        </p:txBody>
      </p:sp>
      <p:graphicFrame>
        <p:nvGraphicFramePr>
          <p:cNvPr id="2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39224182"/>
              </p:ext>
            </p:extLst>
          </p:nvPr>
        </p:nvGraphicFramePr>
        <p:xfrm>
          <a:off x="228600" y="1422400"/>
          <a:ext cx="36576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8321573"/>
              </p:ext>
            </p:extLst>
          </p:nvPr>
        </p:nvGraphicFramePr>
        <p:xfrm>
          <a:off x="3429000" y="1295400"/>
          <a:ext cx="5486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781B5-4B8E-4861-BF8B-D940CED128C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Workers’ Compensation Claims</a:t>
            </a:r>
            <a:br>
              <a:rPr lang="en-US" sz="3600" dirty="0" smtClean="0"/>
            </a:br>
            <a:r>
              <a:rPr lang="en-US" sz="3600" dirty="0" smtClean="0"/>
              <a:t>Three Year Comparison</a:t>
            </a:r>
          </a:p>
        </p:txBody>
      </p:sp>
      <p:graphicFrame>
        <p:nvGraphicFramePr>
          <p:cNvPr id="2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79029489"/>
              </p:ext>
            </p:extLst>
          </p:nvPr>
        </p:nvGraphicFramePr>
        <p:xfrm>
          <a:off x="152400" y="1422400"/>
          <a:ext cx="3810000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2705123"/>
              </p:ext>
            </p:extLst>
          </p:nvPr>
        </p:nvGraphicFramePr>
        <p:xfrm>
          <a:off x="3733800" y="1371600"/>
          <a:ext cx="5181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23D2A-6DEC-42ED-ADE4-59B2D9AFE80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Type of Workers’ Compensation Claims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03689"/>
              </p:ext>
            </p:extLst>
          </p:nvPr>
        </p:nvGraphicFramePr>
        <p:xfrm>
          <a:off x="812800" y="1955800"/>
          <a:ext cx="7518400" cy="381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586A4-9F2A-4BDA-B70A-85E696EFCA2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Three Year Comparison</a:t>
            </a:r>
            <a:br>
              <a:rPr lang="en-US" sz="3600" dirty="0" smtClean="0"/>
            </a:br>
            <a:r>
              <a:rPr lang="en-US" sz="3600" dirty="0" smtClean="0"/>
              <a:t>Lost Time Days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5368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Three Year Comparison</a:t>
            </a:r>
            <a:br>
              <a:rPr lang="en-US" sz="3600" dirty="0" smtClean="0"/>
            </a:br>
            <a:r>
              <a:rPr lang="en-US" sz="3600" dirty="0" smtClean="0"/>
              <a:t>Modified Duty Days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9926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798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Injuries On Each Day of the Week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686916"/>
              </p:ext>
            </p:extLst>
          </p:nvPr>
        </p:nvGraphicFramePr>
        <p:xfrm>
          <a:off x="50800" y="1676400"/>
          <a:ext cx="904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B3F11-35DA-4626-9CA0-B1D6D00922E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Injuries Happening on Each Month of the Year 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6976"/>
              </p:ext>
            </p:extLst>
          </p:nvPr>
        </p:nvGraphicFramePr>
        <p:xfrm>
          <a:off x="50800" y="1676400"/>
          <a:ext cx="904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B3F11-35DA-4626-9CA0-B1D6D00922E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Types of Injury Activities</a:t>
            </a:r>
          </a:p>
        </p:txBody>
      </p:sp>
      <p:graphicFrame>
        <p:nvGraphicFramePr>
          <p:cNvPr id="2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654086"/>
              </p:ext>
            </p:extLst>
          </p:nvPr>
        </p:nvGraphicFramePr>
        <p:xfrm>
          <a:off x="152400" y="1371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E727-DEEA-4ED2-AA40-D55B8C32BEA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3536</TotalTime>
  <Words>86</Words>
  <Application>Microsoft Office PowerPoint</Application>
  <PresentationFormat>On-screen Show (4:3)</PresentationFormat>
  <Paragraphs>30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Workers’ Compensation Claims  Three Year Comparison</vt:lpstr>
      <vt:lpstr>Workers’ Compensation Claims Three Year Comparison</vt:lpstr>
      <vt:lpstr>Type of Workers’ Compensation Claims</vt:lpstr>
      <vt:lpstr>Three Year Comparison Lost Time Days</vt:lpstr>
      <vt:lpstr>Three Year Comparison Modified Duty Days</vt:lpstr>
      <vt:lpstr>Injuries On Each Day of the Week</vt:lpstr>
      <vt:lpstr>Injuries Happening on Each Month of the Year </vt:lpstr>
      <vt:lpstr>Types of Injury Activities</vt:lpstr>
      <vt:lpstr>Types of Injury Activities</vt:lpstr>
      <vt:lpstr>Breakdown of Overexertion </vt:lpstr>
      <vt:lpstr>Breakdown of Slip, Trips &amp; Falls</vt:lpstr>
      <vt:lpstr>Breakdown of Cuts</vt:lpstr>
      <vt:lpstr>Injured Body Part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Yale University</dc:creator>
  <cp:lastModifiedBy>Marks, Carolyn</cp:lastModifiedBy>
  <cp:revision>244</cp:revision>
  <dcterms:created xsi:type="dcterms:W3CDTF">2011-03-15T21:00:31Z</dcterms:created>
  <dcterms:modified xsi:type="dcterms:W3CDTF">2016-07-28T17:52:51Z</dcterms:modified>
</cp:coreProperties>
</file>