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27"/>
  </p:notesMasterIdLst>
  <p:sldIdLst>
    <p:sldId id="264" r:id="rId2"/>
    <p:sldId id="265" r:id="rId3"/>
    <p:sldId id="266" r:id="rId4"/>
    <p:sldId id="267" r:id="rId5"/>
    <p:sldId id="268" r:id="rId6"/>
    <p:sldId id="269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1" r:id="rId20"/>
    <p:sldId id="262" r:id="rId21"/>
    <p:sldId id="260" r:id="rId22"/>
    <p:sldId id="259" r:id="rId23"/>
    <p:sldId id="258" r:id="rId24"/>
    <p:sldId id="287" r:id="rId25"/>
    <p:sldId id="286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9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fld id="{763052B2-20EF-1E4B-BDE4-040D42C92D45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fld id="{D2DEA168-2A2B-F843-86C0-8E4536D86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7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5AB285B-28C5-7641-A1A6-E470124CF1A1}" type="slidenum">
              <a:rPr lang="en-US">
                <a:latin typeface="Calibri" charset="0"/>
                <a:cs typeface="Arial" charset="0"/>
              </a:rPr>
              <a:pPr eaLnBrk="1" hangingPunct="1"/>
              <a:t>13</a:t>
            </a:fld>
            <a:endParaRPr lang="en-US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7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C5F05AB-0884-814C-BD57-B27E9F112940}" type="slidenum">
              <a:rPr lang="en-US">
                <a:latin typeface="Calibri" charset="0"/>
                <a:cs typeface="Arial" charset="0"/>
              </a:rPr>
              <a:pPr eaLnBrk="1" hangingPunct="1"/>
              <a:t>14</a:t>
            </a:fld>
            <a:endParaRPr lang="en-US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0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05C64A0-5819-D34D-BB49-85F703CD0FD6}" type="slidenum">
              <a:rPr lang="en-US">
                <a:latin typeface="Calibri" charset="0"/>
                <a:cs typeface="Arial" charset="0"/>
              </a:rPr>
              <a:pPr eaLnBrk="1" hangingPunct="1"/>
              <a:t>15</a:t>
            </a:fld>
            <a:endParaRPr lang="en-US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8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518B8-60DE-7F43-B3F6-007BC958C868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FD255-4009-5944-9CCB-C8306A8CB3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6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6B4DE9-6ECD-F644-817B-1483176DDB2A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40C51-E550-024E-B3B3-15207D5627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FD7BD-A1BC-C843-9223-A5F6C4C7DFBD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17204-C8B1-874C-A373-1D528FA6E7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89329F-DC87-7045-9146-F3AAC6F448B6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21BB2-48C3-4B4C-8F20-F60089BEB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7983B0-3A82-4E40-AA58-1E6DFF826272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E22A1-6D07-7645-A927-CE822C53C8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08DF5D2-357C-B44A-A538-5ED14AE0588F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2A57D47-8858-424B-8E18-1B84BB164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2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1FE2D6B7-36A0-934F-92DB-1EC6CBB0DD8E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7CD767-540D-554A-9508-B118F954B0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D89C55-E452-694E-AA5E-510419108778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69829-E8C5-1444-8BE2-6E27014778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0E72C2-A926-F844-8F98-F6DBD7909824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199D5-A927-2140-ACC6-043D7BB92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9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701CD-2A40-184A-819D-534D146AD9FC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FB954-3F36-2D4B-9EA4-630F07452C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8999C8-FD1B-964D-A3B9-8F4B2581A75E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47905-70EF-E74A-ACB8-427D9283B4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6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  <a:latin typeface="Century Gothic" charset="0"/>
                <a:cs typeface="Arial" charset="0"/>
              </a:defRPr>
            </a:lvl1pPr>
          </a:lstStyle>
          <a:p>
            <a:fld id="{0E1131D0-6E88-4A48-B877-DC4EFCA15AEC}" type="datetimeFigureOut">
              <a:rPr lang="en-US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charset="0"/>
                <a:cs typeface="Arial" charset="0"/>
              </a:defRPr>
            </a:lvl1pPr>
          </a:lstStyle>
          <a:p>
            <a:fld id="{E633C93E-88D1-E14C-9337-FC40723812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27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MS PGothic" pitchFamily="34" charset="-128"/>
          <a:cs typeface="MS PGothic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MS PGothic" pitchFamily="34" charset="-128"/>
          <a:cs typeface="MS PGothic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MS PGothic" pitchFamily="34" charset="-128"/>
          <a:cs typeface="MS PGothic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MS PGothic" pitchFamily="34" charset="-128"/>
          <a:cs typeface="MS PGothic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MS PGothic" pitchFamily="34" charset="-128"/>
          <a:cs typeface="MS PGothic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embers.medexassist.com/Default.asp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ale.edu/yalecollege/international/" TargetMode="External"/><Relationship Id="rId13" Type="http://schemas.openxmlformats.org/officeDocument/2006/relationships/hyperlink" Target="http://world-toolkit.yale.edu/research_overview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www.cibt.com/home.aspx?Login=40634" TargetMode="External"/><Relationship Id="rId12" Type="http://schemas.openxmlformats.org/officeDocument/2006/relationships/hyperlink" Target="http://world-toolkit.yale.edu/country-resourc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avelmanagement.yale.edu/" TargetMode="External"/><Relationship Id="rId11" Type="http://schemas.openxmlformats.org/officeDocument/2006/relationships/hyperlink" Target="https://transact.med.yale.edu/world/travelform/index.asp" TargetMode="External"/><Relationship Id="rId5" Type="http://schemas.openxmlformats.org/officeDocument/2006/relationships/hyperlink" Target="http://world-toolkit.yale.edu/travel_overview" TargetMode="External"/><Relationship Id="rId10" Type="http://schemas.openxmlformats.org/officeDocument/2006/relationships/hyperlink" Target="https://secure.its.yale.edu/cas/login?service=https://business.yale.edu/stars/medex.jsp" TargetMode="External"/><Relationship Id="rId4" Type="http://schemas.openxmlformats.org/officeDocument/2006/relationships/hyperlink" Target="http://world-toolkit.yale.edu" TargetMode="External"/><Relationship Id="rId9" Type="http://schemas.openxmlformats.org/officeDocument/2006/relationships/hyperlink" Target="http://yalehealth.yale.edu/travel" TargetMode="External"/><Relationship Id="rId1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-toolkit.yale.edu/orient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-toolkit.yale.edu/restrictions_over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ogc.yale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hs@yale.edu" TargetMode="External"/><Relationship Id="rId2" Type="http://schemas.openxmlformats.org/officeDocument/2006/relationships/hyperlink" Target="mailto:benjamin.fontes@yal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alisa.masterson@yale.ed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shana.schneider@yale.ed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yale.edu/yalecollege/international/travel/policy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gere@yale.edu" TargetMode="External"/><Relationship Id="rId2" Type="http://schemas.openxmlformats.org/officeDocument/2006/relationships/hyperlink" Target="mailto:Kathryn.bell@yale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pril.ruiz@yale.edu" TargetMode="External"/><Relationship Id="rId5" Type="http://schemas.openxmlformats.org/officeDocument/2006/relationships/hyperlink" Target="mailto:Carolyn.marks@yale.edu" TargetMode="External"/><Relationship Id="rId4" Type="http://schemas.openxmlformats.org/officeDocument/2006/relationships/hyperlink" Target="mailto:Marjorie.lemmon@yale.ed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yalecollege.yale.edu/sites/default/files/Student%20Groups%20Trip%20Leader%20Handbook_2-1-13.pdf" TargetMode="External"/><Relationship Id="rId3" Type="http://schemas.openxmlformats.org/officeDocument/2006/relationships/hyperlink" Target="http://world-toolkit.yale.edu/" TargetMode="External"/><Relationship Id="rId7" Type="http://schemas.openxmlformats.org/officeDocument/2006/relationships/hyperlink" Target="http://yalecollege.yale.edu/content/domestic-and-international-travel" TargetMode="External"/><Relationship Id="rId12" Type="http://schemas.openxmlformats.org/officeDocument/2006/relationships/hyperlink" Target="http://ehs.yale.edu/forms-tools/traveling-abroad-supply-request" TargetMode="External"/><Relationship Id="rId2" Type="http://schemas.openxmlformats.org/officeDocument/2006/relationships/hyperlink" Target="http://cipe.yalecollege.yale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ale.edu/yalecollege/international/travel/policy.html" TargetMode="External"/><Relationship Id="rId11" Type="http://schemas.openxmlformats.org/officeDocument/2006/relationships/hyperlink" Target="http://ehs.yale.edu/policies-procedures/traveling-abroad-guidelines" TargetMode="External"/><Relationship Id="rId5" Type="http://schemas.openxmlformats.org/officeDocument/2006/relationships/hyperlink" Target="https://transact.med.yale.edu/world/travelform/index.asp" TargetMode="External"/><Relationship Id="rId10" Type="http://schemas.openxmlformats.org/officeDocument/2006/relationships/hyperlink" Target="http://ehs.yale.edu/policies-procedures/field-work-abroad" TargetMode="External"/><Relationship Id="rId4" Type="http://schemas.openxmlformats.org/officeDocument/2006/relationships/hyperlink" Target="http://ogc.yale.edu/FrontierMEDEX_Program" TargetMode="External"/><Relationship Id="rId9" Type="http://schemas.openxmlformats.org/officeDocument/2006/relationships/hyperlink" Target="http://yalehealth.yale.edu/trave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yalecollege.yale.edu/sites/default/files/Student%20Groups%20Trip%20Leader%20Handbook_2-1-13.pdf" TargetMode="External"/><Relationship Id="rId2" Type="http://schemas.openxmlformats.org/officeDocument/2006/relationships/hyperlink" Target="http://yalecollege.yale.edu/content/domestic-and-international-trav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yalehealth.yale.edu/trav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ogc.yale.edu/FrontierMEDEX_Progra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Student Organization International Travel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+mn-lt"/>
                <a:ea typeface="+mn-ea"/>
                <a:cs typeface="+mn-cs"/>
              </a:rPr>
              <a:t>Tips, Tools and Advice to Help You Prepare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5029200" y="5562600"/>
            <a:ext cx="365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/>
              <a:t>Presented by CIPE, Risk Management and International Compliance</a:t>
            </a:r>
          </a:p>
          <a:p>
            <a:pPr algn="ctr" eaLnBrk="1" hangingPunct="1"/>
            <a:r>
              <a:rPr lang="en-US"/>
              <a:t>October 8, 2013</a:t>
            </a:r>
          </a:p>
        </p:txBody>
      </p:sp>
      <p:pic>
        <p:nvPicPr>
          <p:cNvPr id="3077" name="Picture 2" descr="Continents and Countries of Africa, Asia and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171450"/>
            <a:ext cx="13462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http://ts2.mm.bing.net/th?id=H.4877842773445325&amp;pid=15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62475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FrontierMEDEX Member Center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812925"/>
            <a:ext cx="8229600" cy="4525963"/>
          </a:xfrm>
        </p:spPr>
        <p:txBody>
          <a:bodyPr/>
          <a:lstStyle/>
          <a:p>
            <a:pPr eaLnBrk="1" hangingPunct="1"/>
            <a:r>
              <a:rPr lang="en-US" sz="3200">
                <a:latin typeface="Century Gothic" charset="0"/>
                <a:ea typeface="MS PGothic" charset="0"/>
                <a:hlinkClick r:id="rId2"/>
              </a:rPr>
              <a:t>FrontierMEDEX member center </a:t>
            </a:r>
            <a:endParaRPr lang="en-US" sz="3200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12292" name="Picture 2" descr="Screen Shot 2013-10-08 at 1.00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457450"/>
            <a:ext cx="7138988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ASIRT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73355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Non-profit organization promoting global road safety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Works to improve road safety and to improve traveler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s knowledge of road safety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www.asirt.org</a:t>
            </a:r>
          </a:p>
          <a:p>
            <a:pPr eaLnBrk="1" hangingPunct="1">
              <a:buFont typeface="Arial" charset="0"/>
              <a:buNone/>
            </a:pPr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4918075"/>
            <a:ext cx="5411788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725"/>
            <a:ext cx="8229600" cy="9001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ASIRT Road Travel Report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828800"/>
            <a:ext cx="391636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184650"/>
            <a:ext cx="450373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6963"/>
            <a:ext cx="4498975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olorful-passport-stam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990">
            <a:off x="4762500" y="2400300"/>
            <a:ext cx="3605213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9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Yale</a:t>
            </a:r>
            <a:r>
              <a:rPr lang="ja-JP" altLang="en-US" sz="49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’</a:t>
            </a:r>
            <a:r>
              <a:rPr lang="en-US" altLang="ja-JP" sz="49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s International Toolkit</a:t>
            </a:r>
            <a:br>
              <a:rPr lang="en-US" altLang="ja-JP" sz="49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altLang="ja-JP" sz="32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  <a:hlinkClick r:id="rId4"/>
              </a:rPr>
              <a:t>http://world-toolkit.yale.edu</a:t>
            </a:r>
            <a:r>
              <a:rPr lang="en-US" altLang="ja-JP" sz="49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 </a:t>
            </a:r>
            <a:endParaRPr lang="en-US" sz="4900"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  <a:ea typeface="MS PGothic" charset="0"/>
            </a:endParaRP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entury Gothic" charset="0"/>
                <a:ea typeface="MS PGothic" charset="0"/>
                <a:hlinkClick r:id="rId5"/>
              </a:rPr>
              <a:t>Travel Tips and Resources</a:t>
            </a:r>
            <a:endParaRPr lang="en-US" dirty="0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dirty="0">
                <a:latin typeface="Century Gothic" charset="0"/>
                <a:ea typeface="MS PGothic" charset="0"/>
                <a:hlinkClick r:id="rId6"/>
              </a:rPr>
              <a:t>Yale Travel Management</a:t>
            </a:r>
            <a:endParaRPr lang="en-US" dirty="0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dirty="0">
                <a:latin typeface="Century Gothic" charset="0"/>
                <a:ea typeface="MS PGothic" charset="0"/>
                <a:hlinkClick r:id="rId7"/>
              </a:rPr>
              <a:t>CIBT</a:t>
            </a:r>
            <a:r>
              <a:rPr lang="en-US" dirty="0">
                <a:latin typeface="Century Gothic" charset="0"/>
                <a:ea typeface="MS PGothic" charset="0"/>
              </a:rPr>
              <a:t> (visa services)</a:t>
            </a:r>
          </a:p>
          <a:p>
            <a:pPr lvl="1" eaLnBrk="1" hangingPunct="1"/>
            <a:r>
              <a:rPr lang="en-US" dirty="0">
                <a:latin typeface="Century Gothic" charset="0"/>
                <a:ea typeface="MS PGothic" charset="0"/>
                <a:hlinkClick r:id="rId8"/>
              </a:rPr>
              <a:t>CIPE</a:t>
            </a:r>
            <a:endParaRPr lang="en-US" dirty="0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dirty="0">
                <a:latin typeface="Century Gothic" charset="0"/>
                <a:ea typeface="MS PGothic" charset="0"/>
                <a:hlinkClick r:id="rId9"/>
              </a:rPr>
              <a:t>Yale Travel Clinic</a:t>
            </a:r>
            <a:endParaRPr lang="en-US" dirty="0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dirty="0" smtClean="0">
                <a:latin typeface="Century Gothic" charset="0"/>
                <a:ea typeface="MS PGothic" charset="0"/>
                <a:hlinkClick r:id="rId10"/>
              </a:rPr>
              <a:t>FrontierMEDEX</a:t>
            </a:r>
            <a:endParaRPr lang="en-US" dirty="0" smtClean="0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dirty="0" smtClean="0">
                <a:latin typeface="Century Gothic" charset="0"/>
                <a:ea typeface="MS PGothic" charset="0"/>
                <a:hlinkClick r:id="rId11"/>
              </a:rPr>
              <a:t>Yale Travel Registry</a:t>
            </a:r>
            <a:endParaRPr lang="en-US" dirty="0">
              <a:latin typeface="Century Gothic" charset="0"/>
              <a:ea typeface="MS PGothic" charset="0"/>
            </a:endParaRP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  <a:hlinkClick r:id="rId12"/>
              </a:rPr>
              <a:t>Country Resources</a:t>
            </a:r>
            <a:endParaRPr lang="en-US" dirty="0">
              <a:latin typeface="Century Gothic" charset="0"/>
              <a:ea typeface="MS PGothic" charset="0"/>
            </a:endParaRP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  <a:hlinkClick r:id="rId13"/>
              </a:rPr>
              <a:t>Research Overseas</a:t>
            </a:r>
            <a:endParaRPr lang="en-US" dirty="0">
              <a:latin typeface="Century Gothic" charset="0"/>
              <a:ea typeface="MS PGothic" charset="0"/>
            </a:endParaRPr>
          </a:p>
        </p:txBody>
      </p:sp>
      <p:pic>
        <p:nvPicPr>
          <p:cNvPr id="15365" name="Picture 4" descr="passpor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International Travel Toolkits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Travel group leader checklists and resources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Student traveler orientations</a:t>
            </a: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solidFill>
                <a:srgbClr val="000000"/>
              </a:solidFill>
              <a:latin typeface="Lucida Grande" charset="0"/>
              <a:ea typeface="MS PGothic" charset="0"/>
              <a:hlinkClick r:id="rId3"/>
            </a:endParaRPr>
          </a:p>
          <a:p>
            <a:pPr algn="ctr" eaLnBrk="1" hangingPunct="1">
              <a:buFont typeface="Arial" charset="0"/>
              <a:buNone/>
            </a:pPr>
            <a:endParaRPr lang="en-US">
              <a:solidFill>
                <a:srgbClr val="000000"/>
              </a:solidFill>
              <a:latin typeface="Lucida Grande" charset="0"/>
              <a:ea typeface="MS PGothic" charset="0"/>
              <a:hlinkClick r:id="rId3"/>
            </a:endParaRPr>
          </a:p>
          <a:p>
            <a:pPr algn="ctr" eaLnBrk="1" hangingPunct="1">
              <a:buFont typeface="Arial" charset="0"/>
              <a:buNone/>
            </a:pPr>
            <a:endParaRPr lang="en-US">
              <a:solidFill>
                <a:srgbClr val="000000"/>
              </a:solidFill>
              <a:latin typeface="Lucida Grande" charset="0"/>
              <a:ea typeface="MS PGothic" charset="0"/>
              <a:hlinkClick r:id="rId3"/>
            </a:endParaRPr>
          </a:p>
          <a:p>
            <a:pPr algn="ctr" eaLnBrk="1" hangingPunct="1">
              <a:buFont typeface="Arial" charset="0"/>
              <a:buNone/>
            </a:pPr>
            <a:r>
              <a:rPr lang="en-US">
                <a:solidFill>
                  <a:srgbClr val="000000"/>
                </a:solidFill>
                <a:latin typeface="Lucida Grande" charset="0"/>
                <a:ea typeface="MS PGothic" charset="0"/>
                <a:hlinkClick r:id="rId3"/>
              </a:rPr>
              <a:t>http://world-toolkit.yale.edu/orientations</a:t>
            </a:r>
            <a:r>
              <a:rPr lang="en-US">
                <a:solidFill>
                  <a:srgbClr val="000000"/>
                </a:solidFill>
                <a:latin typeface="Lucida Grande" charset="0"/>
                <a:ea typeface="MS PGothic" charset="0"/>
              </a:rPr>
              <a:t>  </a:t>
            </a:r>
          </a:p>
          <a:p>
            <a:pPr eaLnBrk="1" hangingPunct="1">
              <a:buFont typeface="Arial" charset="0"/>
              <a:buNone/>
            </a:pPr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16388" name="Picture 3" descr="Screen Shot 2013-09-30 at 1.14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16200"/>
            <a:ext cx="49530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Programming and Local Requirements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Traveling with electronic devices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Export/import restrictions (U.S. and foreign)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Data privacy and protection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EU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s comprehensive data privacy laws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Service trips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Observe local laws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Obtain necessary licenses, permits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Work with local partners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Country and individual/entity restrictions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For more information 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International Toolkit </a:t>
            </a:r>
            <a:r>
              <a:rPr lang="en-US">
                <a:latin typeface="Century Gothic" charset="0"/>
                <a:ea typeface="MS PGothic" charset="0"/>
                <a:hlinkClick r:id="rId3"/>
              </a:rPr>
              <a:t>http://world-toolkit.yale.edu/restrictions_overview</a:t>
            </a:r>
            <a:r>
              <a:rPr lang="en-US">
                <a:latin typeface="Century Gothic" charset="0"/>
                <a:ea typeface="MS PGothic" charset="0"/>
              </a:rPr>
              <a:t> 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For help, contact Office of General Counsel</a:t>
            </a:r>
          </a:p>
          <a:p>
            <a:pPr lvl="1" eaLnBrk="1" hangingPunct="1"/>
            <a:r>
              <a:rPr lang="en-US">
                <a:solidFill>
                  <a:srgbClr val="000000"/>
                </a:solidFill>
                <a:latin typeface="Century Gothic" charset="0"/>
                <a:ea typeface="MS PGothic" charset="0"/>
              </a:rPr>
              <a:t>203-432-4949 or </a:t>
            </a:r>
            <a:r>
              <a:rPr lang="en-US">
                <a:solidFill>
                  <a:srgbClr val="0000FF"/>
                </a:solidFill>
                <a:latin typeface="Century Gothic" charset="0"/>
                <a:ea typeface="MS PGothic" charset="0"/>
                <a:hlinkClick r:id="rId4"/>
              </a:rPr>
              <a:t>http://ogc.yale.edu</a:t>
            </a:r>
            <a:r>
              <a:rPr lang="en-US">
                <a:solidFill>
                  <a:srgbClr val="0000FF"/>
                </a:solidFill>
                <a:latin typeface="Century Gothic" charset="0"/>
                <a:ea typeface="MS PGothic" charset="0"/>
              </a:rPr>
              <a:t> </a:t>
            </a:r>
          </a:p>
        </p:txBody>
      </p:sp>
      <p:pic>
        <p:nvPicPr>
          <p:cNvPr id="17412" name="Picture 5" descr="glob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915">
            <a:off x="6400800" y="230187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Environmental Health and Safety Services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Some activities may present special health and safety risks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Patient contact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Laboratory activities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Contact with animals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Yale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s office of Environmental Health and Safety can help you prepare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Conducts specialized training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Can provide personal protective equipment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Contact </a:t>
            </a:r>
            <a:r>
              <a:rPr lang="en-US">
                <a:latin typeface="Century Gothic" charset="0"/>
                <a:ea typeface="MS PGothic" charset="0"/>
                <a:hlinkClick r:id="rId2"/>
              </a:rPr>
              <a:t>benjamin.fontes@yale.edu</a:t>
            </a:r>
            <a:r>
              <a:rPr lang="en-US">
                <a:latin typeface="Century Gothic" charset="0"/>
                <a:ea typeface="MS PGothic" charset="0"/>
              </a:rPr>
              <a:t> or </a:t>
            </a:r>
            <a:r>
              <a:rPr lang="en-US">
                <a:latin typeface="Century Gothic" charset="0"/>
                <a:ea typeface="MS PGothic" charset="0"/>
                <a:hlinkClick r:id="rId3"/>
              </a:rPr>
              <a:t>ehs@yale.edu</a:t>
            </a:r>
            <a:r>
              <a:rPr lang="en-US">
                <a:latin typeface="Century Gothic" charset="0"/>
                <a:ea typeface="MS PGothic" charset="0"/>
              </a:rPr>
              <a:t>   or 785-3550 for more information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5868988"/>
            <a:ext cx="40481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Overseas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Yale has contacts and connections all over the world</a:t>
            </a:r>
          </a:p>
          <a:p>
            <a:pPr lvl="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Good source of information and advice regarding your destination</a:t>
            </a:r>
          </a:p>
          <a:p>
            <a:pPr lvl="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May be of assistance in times of emergencies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Contact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2"/>
              </a:rPr>
              <a:t>alisa.masterson@yale.edu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 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	Assistant Director for University Relations AYA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19460" name="Picture 2" descr="http://i.istockimg.com/file_thumbview_approve/20242763/2/stock-illustration-20242763-phone-conversation-icon-solicosi-se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281488"/>
            <a:ext cx="232886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6002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5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OPA Connections—Get Press!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8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Office of Public Affairs is interested in where you are going and what you are doing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Contact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2"/>
              </a:rPr>
              <a:t>shana.schneider@yale.edu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	Director of Communications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20484" name="Picture 2" descr="http://2.bp.blogspot.com/-LtBHataFdsg/US0w2kFiUkI/AAAAAAAAG-k/eVEEo-jTYwY/s1600/20597-Clipart-Illustration-Of-Anxious-Hands-Of-News-Reporters-Holding-Out-Microphones-And-Recorders-While-Interviewing-Someone-About-An-Ev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4211638"/>
            <a:ext cx="34194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4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Center for International and Professional Experience (CIPE)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2097088"/>
            <a:ext cx="8229600" cy="4525962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Use CIPE as a resource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>
                <a:latin typeface="Century Gothic" charset="0"/>
                <a:ea typeface="MS PGothic" charset="0"/>
              </a:rPr>
              <a:t>Undergraduate Travel Policy: </a:t>
            </a:r>
            <a:r>
              <a:rPr lang="en-US" u="sng">
                <a:latin typeface="Century Gothic" charset="0"/>
                <a:ea typeface="MS PGothic" charset="0"/>
                <a:hlinkClick r:id="rId2"/>
              </a:rPr>
              <a:t>http://www.yale.edu/yalecollege/international/travel/policy.html</a:t>
            </a:r>
            <a:endParaRPr lang="en-US" u="sng">
              <a:latin typeface="Century Gothic" charset="0"/>
              <a:ea typeface="MS PGothic" charset="0"/>
            </a:endParaRP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>
                <a:latin typeface="Century Gothic" charset="0"/>
                <a:ea typeface="MS PGothic" charset="0"/>
              </a:rPr>
              <a:t>AYA and connecting with alumni</a:t>
            </a: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21508" name="Picture 2" descr="Screen Shot 2013-10-08 at 1.01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184525"/>
            <a:ext cx="320198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Presenters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706563"/>
            <a:ext cx="8229600" cy="4525962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Katie Bell, CIPE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  <a:hlinkClick r:id="rId2"/>
              </a:rPr>
              <a:t>Kathryn.bell@yale.edu</a:t>
            </a:r>
            <a:r>
              <a:rPr lang="en-US">
                <a:latin typeface="Century Gothic" charset="0"/>
                <a:ea typeface="MS PGothic" charset="0"/>
              </a:rPr>
              <a:t>; 2-8761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Michelle Gere, CIPE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  <a:hlinkClick r:id="rId3"/>
              </a:rPr>
              <a:t>Michelle.gere@yale.edu</a:t>
            </a:r>
            <a:r>
              <a:rPr lang="en-US">
                <a:latin typeface="Century Gothic" charset="0"/>
                <a:ea typeface="MS PGothic" charset="0"/>
              </a:rPr>
              <a:t>; 2-0800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Marje Lemmon, Risk Management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  <a:hlinkClick r:id="rId4"/>
              </a:rPr>
              <a:t>Marjorie.lemmon@yale.edu</a:t>
            </a:r>
            <a:r>
              <a:rPr lang="en-US">
                <a:latin typeface="Century Gothic" charset="0"/>
                <a:ea typeface="MS PGothic" charset="0"/>
              </a:rPr>
              <a:t>; 2-0140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Carolyn Marks, Office of the General Counsel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  <a:hlinkClick r:id="rId5"/>
              </a:rPr>
              <a:t>Carolyn.marks@yale.edu</a:t>
            </a:r>
            <a:r>
              <a:rPr lang="en-US">
                <a:latin typeface="Century Gothic" charset="0"/>
                <a:ea typeface="MS PGothic" charset="0"/>
              </a:rPr>
              <a:t>; 6-9049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April Ruiz, CIPE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  <a:hlinkClick r:id="rId6"/>
              </a:rPr>
              <a:t>April.ruiz@yale.edu</a:t>
            </a:r>
            <a:r>
              <a:rPr lang="en-US">
                <a:latin typeface="Century Gothic" charset="0"/>
                <a:ea typeface="MS PGothic" charset="0"/>
              </a:rPr>
              <a:t>; 2-8685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49238"/>
            <a:ext cx="8229600" cy="1200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Personal Responsibility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Identity &amp; Diversity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Learn about your destination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Cultural sensitivity vs. personal boundaries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Your Health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Pre-existing health conditions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Sexual Health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Local health services &amp; insurance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Alcohol &amp; Other Drugs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Laws, customs, personal choices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Strategies for staying safe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Lifestyle choices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Cultural and political environment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Have a plan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Group plan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Individual plan</a:t>
            </a:r>
          </a:p>
        </p:txBody>
      </p:sp>
      <p:pic>
        <p:nvPicPr>
          <p:cNvPr id="22532" name="Picture 1" descr="kangacro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317750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Considering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6319838" cy="4429125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Respect. Respect. Respect.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Manage your expectations.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You will learn more than you contribute (and that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s okay!)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Respond to need, but don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t act without training.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Put yourself in others</a:t>
            </a:r>
            <a:r>
              <a:rPr lang="ja-JP" altLang="en-US">
                <a:latin typeface="Century Gothic" charset="0"/>
                <a:ea typeface="MS PGothic" charset="0"/>
              </a:rPr>
              <a:t>’</a:t>
            </a:r>
            <a:r>
              <a:rPr lang="en-US" altLang="ja-JP">
                <a:latin typeface="Century Gothic" charset="0"/>
                <a:ea typeface="MS PGothic" charset="0"/>
              </a:rPr>
              <a:t> shoes.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Be thankful.</a:t>
            </a:r>
          </a:p>
        </p:txBody>
      </p:sp>
      <p:pic>
        <p:nvPicPr>
          <p:cNvPr id="23556" name="Picture 4" descr="BuddhistTempTh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611563"/>
            <a:ext cx="22733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287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Considering context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652825" y="5967413"/>
            <a:ext cx="6813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from </a:t>
            </a:r>
            <a:r>
              <a:rPr lang="en-US" i="1" dirty="0"/>
              <a:t>First, Do No Harm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full documentary available at: http://</a:t>
            </a:r>
            <a:r>
              <a:rPr lang="en-US" dirty="0" err="1"/>
              <a:t>vimeo.com</a:t>
            </a:r>
            <a:r>
              <a:rPr lang="en-US" dirty="0"/>
              <a:t>/22008886</a:t>
            </a:r>
          </a:p>
        </p:txBody>
      </p:sp>
      <p:pic>
        <p:nvPicPr>
          <p:cNvPr id="5" name="Photo clip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825" y="1355796"/>
            <a:ext cx="7845534" cy="4413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952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Considering context</a:t>
            </a:r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724041" y="5967413"/>
            <a:ext cx="674197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from </a:t>
            </a:r>
            <a:r>
              <a:rPr lang="en-US" i="1" dirty="0"/>
              <a:t>First, Do No Harm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full documentary available at: http://</a:t>
            </a:r>
            <a:r>
              <a:rPr lang="en-US" dirty="0" err="1"/>
              <a:t>vimeo.com</a:t>
            </a:r>
            <a:r>
              <a:rPr lang="en-US" dirty="0"/>
              <a:t>/22008886</a:t>
            </a:r>
          </a:p>
        </p:txBody>
      </p:sp>
      <p:pic>
        <p:nvPicPr>
          <p:cNvPr id="5" name="Labor ward clip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041" y="1500728"/>
            <a:ext cx="7719655" cy="434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2"/>
              </a:rPr>
              <a:t>CIPE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3"/>
              </a:rPr>
              <a:t>International Toolkit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4"/>
              </a:rPr>
              <a:t>FrontierMEDEX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5"/>
              </a:rPr>
              <a:t>Yale Travel Registry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6"/>
              </a:rPr>
              <a:t>Yale College Travel Policy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7"/>
              </a:rPr>
              <a:t>Yale College Undergraduate Organizations Travel Policy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8"/>
              </a:rPr>
              <a:t>Trip Leader Handbook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9"/>
              </a:rPr>
              <a:t>Yale HEALTH Travel Clinic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10"/>
              </a:rPr>
              <a:t>EHS field work abroad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11"/>
              </a:rPr>
              <a:t>EHS Traveling Abroad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hlinkClick r:id="rId12"/>
              </a:rPr>
              <a:t>EHS supply request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Agenda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320800"/>
            <a:ext cx="8229600" cy="5181600"/>
          </a:xfrm>
        </p:spPr>
        <p:txBody>
          <a:bodyPr/>
          <a:lstStyle/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Risks associated with international travel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Actual cases/situations at Yale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Yale College Student Organizations Manual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Yale Travel Clinic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FrontierMEDEX program 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FrontierMEDEX member center 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ASIRT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Yale and the World: International Toolkit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Programming and Local Requirements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Environmental Health and Safety Services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Overseas resources 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Office of Public Affairs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CIPE, Considering Context, and Personal Responsibility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Resources</a:t>
            </a:r>
          </a:p>
          <a:p>
            <a:pPr eaLnBrk="1" hangingPunct="1"/>
            <a:r>
              <a:rPr lang="en-US" sz="1600">
                <a:latin typeface="Century Gothic" charset="0"/>
                <a:ea typeface="MS PGothic" charset="0"/>
              </a:rPr>
              <a:t>Questions</a:t>
            </a:r>
          </a:p>
          <a:p>
            <a:pPr eaLnBrk="1" hangingPunct="1"/>
            <a:endParaRPr lang="en-US" sz="1200">
              <a:latin typeface="Century Gothic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75"/>
            <a:ext cx="8229600" cy="16002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Risks Associated with International Travel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724025"/>
            <a:ext cx="8229600" cy="4724400"/>
          </a:xfrm>
        </p:spPr>
        <p:txBody>
          <a:bodyPr/>
          <a:lstStyle/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Health and Safety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Political Instability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Transportation/road safety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Vendor/Partner selection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Excursions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Cultural</a:t>
            </a:r>
          </a:p>
          <a:p>
            <a:pPr eaLnBrk="1" hangingPunct="1"/>
            <a:r>
              <a:rPr lang="en-US" dirty="0">
                <a:latin typeface="Century Gothic" charset="0"/>
                <a:ea typeface="MS PGothic" charset="0"/>
              </a:rPr>
              <a:t>Personal </a:t>
            </a:r>
            <a:r>
              <a:rPr lang="en-US" dirty="0" smtClean="0">
                <a:latin typeface="Century Gothic" charset="0"/>
                <a:ea typeface="MS PGothic" charset="0"/>
              </a:rPr>
              <a:t>Decisions</a:t>
            </a:r>
          </a:p>
          <a:p>
            <a:pPr eaLnBrk="1" hangingPunct="1"/>
            <a:r>
              <a:rPr lang="en-US" dirty="0" smtClean="0">
                <a:latin typeface="Century Gothic" charset="0"/>
                <a:ea typeface="MS PGothic" charset="0"/>
              </a:rPr>
              <a:t>Free Time</a:t>
            </a:r>
          </a:p>
        </p:txBody>
      </p:sp>
      <p:pic>
        <p:nvPicPr>
          <p:cNvPr id="6148" name="Picture 2" descr="Car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8796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250"/>
            <a:ext cx="8229600" cy="13779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Actual Yale Situations—Medical</a:t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2011-2012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         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Description			            Country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Sprained left wrist				Italy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Displaced ankle				Hong Kong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Ankle fracture					France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Appendicitis					Kenya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Viral Illness					Vietnam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 spine disc protrusion				Italy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Septic shock					India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Bug bites					France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Heart attack					Rwanda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Sepsis/acute renal failure			England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Dog bite to face (2 cases)			Madagascar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Monkey scratch				Laos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Dislocated shoulder				Italy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Torn knee tendon				France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Urinary tract infection				Peru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8367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/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/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/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/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Actual Yale Situations</a:t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 (non-medical)</a:t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</a:b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2011-2012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2435225"/>
            <a:ext cx="8229600" cy="32813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000" b="1">
                <a:latin typeface="Century Gothic" charset="0"/>
                <a:ea typeface="MS PGothic" charset="0"/>
              </a:rPr>
              <a:t>Description				             Country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000">
                <a:latin typeface="Century Gothic" charset="0"/>
                <a:ea typeface="MS PGothic" charset="0"/>
              </a:rPr>
              <a:t>Prescription assistance			Costa Rica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000">
                <a:latin typeface="Century Gothic" charset="0"/>
                <a:ea typeface="MS PGothic" charset="0"/>
              </a:rPr>
              <a:t>Lost visa					Japan		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000">
                <a:latin typeface="Century Gothic" charset="0"/>
                <a:ea typeface="MS PGothic" charset="0"/>
              </a:rPr>
              <a:t>Travel assistance to return home		Italy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000">
                <a:latin typeface="Century Gothic" charset="0"/>
                <a:ea typeface="MS PGothic" charset="0"/>
              </a:rPr>
              <a:t>Security consult				Egypt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000">
                <a:latin typeface="Century Gothic" charset="0"/>
                <a:ea typeface="MS PGothic" charset="0"/>
              </a:rPr>
              <a:t>Earthquake/Possible Nuclear issue		Japan</a:t>
            </a:r>
          </a:p>
          <a:p>
            <a:pPr marL="0" indent="0" eaLnBrk="1" hangingPunct="1">
              <a:buFont typeface="Arial" charset="0"/>
              <a:buNone/>
            </a:pPr>
            <a:endParaRPr lang="en-US" sz="2000">
              <a:latin typeface="Century Gothic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Yale College Student Organizations Domestic and International Travel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716088"/>
            <a:ext cx="8229600" cy="4525962"/>
          </a:xfrm>
        </p:spPr>
        <p:txBody>
          <a:bodyPr/>
          <a:lstStyle/>
          <a:p>
            <a:pPr lvl="1" eaLnBrk="1" hangingPunct="1"/>
            <a:r>
              <a:rPr lang="en-US" sz="2400" u="sng">
                <a:latin typeface="Century Gothic" charset="0"/>
                <a:ea typeface="MS PGothic" charset="0"/>
                <a:hlinkClick r:id="rId2"/>
              </a:rPr>
              <a:t>http://yalecollege.yale.edu/content/domestic-and-international-travel</a:t>
            </a:r>
            <a:endParaRPr lang="en-US" sz="2400" u="sng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 sz="2400" u="sng">
                <a:latin typeface="Century Gothic" charset="0"/>
                <a:ea typeface="MS PGothic" charset="0"/>
                <a:hlinkClick r:id="rId3"/>
              </a:rPr>
              <a:t>Student Groups Trip Leader Handbook</a:t>
            </a:r>
            <a:endParaRPr lang="en-US" sz="2400">
              <a:latin typeface="Century Gothic" charset="0"/>
              <a:ea typeface="MS PGothic" charset="0"/>
            </a:endParaRP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9220" name="Picture 2" descr="Screen Shot 2013-10-08 at 12.56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84538"/>
            <a:ext cx="241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Travel Clinic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  <a:hlinkClick r:id="rId2"/>
              </a:rPr>
              <a:t>http://yalehealth.yale.edu/travel</a:t>
            </a:r>
            <a:endParaRPr lang="en-US">
              <a:latin typeface="Century Gothic" charset="0"/>
              <a:ea typeface="MS PGothic" charset="0"/>
            </a:endParaRP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Provides comprehensive consultation, education, vaccinations and travel medications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Fee for service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Reduced per person fee for group consults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Plan ahead and book ahead!</a:t>
            </a:r>
          </a:p>
        </p:txBody>
      </p:sp>
      <p:pic>
        <p:nvPicPr>
          <p:cNvPr id="10244" name="Picture 2" descr="http://blogs.citypages.com/blotter/health%20c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19075"/>
            <a:ext cx="18049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ts1.mm.bing.net/th?id=H.5005308794964368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405313"/>
            <a:ext cx="2762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11461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  <a:ea typeface="MS PGothic" charset="0"/>
              </a:rPr>
              <a:t>FrontierMEDEX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International and Domestic Assistance</a:t>
            </a: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Medical, security and natural disaster 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Evacuation services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Assistance/guidance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Travel arrangements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</a:rPr>
              <a:t>Coverage is automatic</a:t>
            </a:r>
          </a:p>
          <a:p>
            <a:pPr eaLnBrk="1" hangingPunct="1"/>
            <a:r>
              <a:rPr lang="en-US" b="1">
                <a:latin typeface="Century Gothic" charset="0"/>
                <a:ea typeface="MS PGothic" charset="0"/>
              </a:rPr>
              <a:t>Not</a:t>
            </a:r>
            <a:r>
              <a:rPr lang="en-US">
                <a:latin typeface="Century Gothic" charset="0"/>
                <a:ea typeface="MS PGothic" charset="0"/>
              </a:rPr>
              <a:t> Health Insurance</a:t>
            </a:r>
          </a:p>
          <a:p>
            <a:pPr eaLnBrk="1" hangingPunct="1"/>
            <a:r>
              <a:rPr lang="en-US">
                <a:latin typeface="Century Gothic" charset="0"/>
                <a:ea typeface="MS PGothic" charset="0"/>
                <a:hlinkClick r:id="rId2"/>
              </a:rPr>
              <a:t>http://ogc.yale.edu/FrontierMEDEX_Program</a:t>
            </a:r>
            <a:endParaRPr lang="en-US">
              <a:latin typeface="Century Gothic" charset="0"/>
              <a:ea typeface="MS PGothic" charset="0"/>
            </a:endParaRPr>
          </a:p>
          <a:p>
            <a:pPr lvl="1" eaLnBrk="1" hangingPunct="1"/>
            <a:r>
              <a:rPr lang="en-US">
                <a:latin typeface="Century Gothic" charset="0"/>
                <a:ea typeface="MS PGothic" charset="0"/>
              </a:rPr>
              <a:t>Contains links to:</a:t>
            </a:r>
          </a:p>
          <a:p>
            <a:pPr lvl="2" eaLnBrk="1" hangingPunct="1"/>
            <a:r>
              <a:rPr lang="en-US">
                <a:latin typeface="Century Gothic" charset="0"/>
                <a:ea typeface="MS PGothic" charset="0"/>
              </a:rPr>
              <a:t>Complete program description guide</a:t>
            </a:r>
          </a:p>
          <a:p>
            <a:pPr lvl="2" eaLnBrk="1" hangingPunct="1"/>
            <a:r>
              <a:rPr lang="en-US">
                <a:latin typeface="Century Gothic" charset="0"/>
                <a:ea typeface="MS PGothic" charset="0"/>
              </a:rPr>
              <a:t>.pdf of membership card</a:t>
            </a:r>
          </a:p>
          <a:p>
            <a:pPr lvl="2" eaLnBrk="1" hangingPunct="1"/>
            <a:r>
              <a:rPr lang="en-US">
                <a:latin typeface="Century Gothic" charset="0"/>
                <a:ea typeface="MS PGothic" charset="0"/>
              </a:rPr>
              <a:t>Sublink to custom Yale/FrontierMEDEX member center</a:t>
            </a:r>
          </a:p>
          <a:p>
            <a:pPr eaLnBrk="1" hangingPunct="1"/>
            <a:endParaRPr lang="en-US">
              <a:latin typeface="Century Gothic" charset="0"/>
              <a:ea typeface="MS PGothic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241675"/>
            <a:ext cx="3276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320</TotalTime>
  <Words>670</Words>
  <Application>Microsoft Office PowerPoint</Application>
  <PresentationFormat>On-screen Show (4:3)</PresentationFormat>
  <Paragraphs>195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Century Gothic</vt:lpstr>
      <vt:lpstr>Courier New</vt:lpstr>
      <vt:lpstr>Lucida Grande</vt:lpstr>
      <vt:lpstr>Palatino Linotype</vt:lpstr>
      <vt:lpstr>Executive</vt:lpstr>
      <vt:lpstr>Student Organization International Travel</vt:lpstr>
      <vt:lpstr>Presenters</vt:lpstr>
      <vt:lpstr>Agenda</vt:lpstr>
      <vt:lpstr>Risks Associated with International Travel</vt:lpstr>
      <vt:lpstr>Actual Yale Situations—Medical 2011-2012</vt:lpstr>
      <vt:lpstr>    Actual Yale Situations  (non-medical) 2011-2012</vt:lpstr>
      <vt:lpstr>Yale College Student Organizations Domestic and International Travel</vt:lpstr>
      <vt:lpstr>Travel Clinic</vt:lpstr>
      <vt:lpstr>FrontierMEDEX</vt:lpstr>
      <vt:lpstr>FrontierMEDEX Member Center</vt:lpstr>
      <vt:lpstr>ASIRT</vt:lpstr>
      <vt:lpstr>ASIRT Road Travel Report</vt:lpstr>
      <vt:lpstr>Yale’s International Toolkit http://world-toolkit.yale.edu </vt:lpstr>
      <vt:lpstr>International Travel Toolkits</vt:lpstr>
      <vt:lpstr>Programming and Local Requirements</vt:lpstr>
      <vt:lpstr>Environmental Health and Safety Services</vt:lpstr>
      <vt:lpstr>Overseas Resources</vt:lpstr>
      <vt:lpstr>OPA Connections—Get Press!</vt:lpstr>
      <vt:lpstr>Center for International and Professional Experience (CIPE)</vt:lpstr>
      <vt:lpstr>Personal Responsibility</vt:lpstr>
      <vt:lpstr>Considering context</vt:lpstr>
      <vt:lpstr>Considering context</vt:lpstr>
      <vt:lpstr>Considering context</vt:lpstr>
      <vt:lpstr>Resources</vt:lpstr>
      <vt:lpstr>Questions?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Center for International Experience</dc:creator>
  <cp:lastModifiedBy>Marks, Carolyn</cp:lastModifiedBy>
  <cp:revision>23</cp:revision>
  <dcterms:created xsi:type="dcterms:W3CDTF">2013-10-07T16:57:53Z</dcterms:created>
  <dcterms:modified xsi:type="dcterms:W3CDTF">2016-07-28T20:54:52Z</dcterms:modified>
</cp:coreProperties>
</file>